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gELbM8qWw6OVneboUHqqcqirL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B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" name="Google Shape;3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" name="Google Shape;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1384e62c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ge1384e62ca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e1384e62ca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e0fd920d5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e0fd920d59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e0fd920d59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6f11cf6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6f11cf66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b6f11cf66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CO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6f11cf66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6f11cf660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b6f11cf660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6f11cf66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6f11cf660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b6f11cf660_0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6f11cf660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gb6f11cf660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b6f11cf660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6f11cf660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gb6f11cf660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b6f11cf660_0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6f11cf660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b6f11cf660_0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b6f11cf660_0_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6f11cf66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b6f11cf660_0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b6f11cf660_0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b6f11cf660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b6f11cf660_0_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b6f11cf660_0_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6f11cf66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b6f11cf660_0_1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b6f11cf660_0_1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6f11cf66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b6f11cf660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b6f11cf660_0_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e20d22f1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ge20d22f16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e20d22f161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e21a5ae70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e21a5ae700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e21a5ae700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e21a5ae70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ge21a5ae700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e21a5ae700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e21a5ae70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e21a5ae700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e21a5ae700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e21a5ae70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ge21a5ae700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e21a5ae700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e21a5ae70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e21a5ae700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e21a5ae700_0_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e21a5ae700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ge21a5ae700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e21a5ae700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e21a5ae700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e21a5ae700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e21a5ae700_0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e21a5ae70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ge21a5ae700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e21a5ae700_0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e1384e62c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ge1384e62ca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e1384e62ca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e1384e62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ge1384e62c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ge1384e62c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e1384e62c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ge1384e62ca_0_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e1384e62ca_0_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31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386173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9"/>
          <p:cNvSpPr/>
          <p:nvPr/>
        </p:nvSpPr>
        <p:spPr>
          <a:xfrm>
            <a:off x="0" y="787400"/>
            <a:ext cx="11455400" cy="5295900"/>
          </a:xfrm>
          <a:prstGeom prst="rect">
            <a:avLst/>
          </a:prstGeom>
          <a:solidFill>
            <a:srgbClr val="83E8DF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" name="Google Shape;13;p9"/>
          <p:cNvCxnSpPr/>
          <p:nvPr/>
        </p:nvCxnSpPr>
        <p:spPr>
          <a:xfrm>
            <a:off x="1778000" y="3435350"/>
            <a:ext cx="8661400" cy="0"/>
          </a:xfrm>
          <a:prstGeom prst="straightConnector1">
            <a:avLst/>
          </a:prstGeom>
          <a:noFill/>
          <a:ln w="38100" cap="rnd" cmpd="sng">
            <a:solidFill>
              <a:srgbClr val="0053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Google Shape;14;p9"/>
          <p:cNvSpPr/>
          <p:nvPr/>
        </p:nvSpPr>
        <p:spPr>
          <a:xfrm>
            <a:off x="2260600" y="1647825"/>
            <a:ext cx="3562350" cy="3562350"/>
          </a:xfrm>
          <a:prstGeom prst="ellipse">
            <a:avLst/>
          </a:prstGeom>
          <a:solidFill>
            <a:srgbClr val="007C90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9"/>
          <p:cNvSpPr/>
          <p:nvPr/>
        </p:nvSpPr>
        <p:spPr>
          <a:xfrm>
            <a:off x="2285627" y="1647121"/>
            <a:ext cx="3562350" cy="3562350"/>
          </a:xfrm>
          <a:prstGeom prst="ellipse">
            <a:avLst/>
          </a:prstGeom>
          <a:solidFill>
            <a:srgbClr val="007C90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9"/>
          <p:cNvSpPr/>
          <p:nvPr/>
        </p:nvSpPr>
        <p:spPr>
          <a:xfrm>
            <a:off x="0" y="0"/>
            <a:ext cx="2628900" cy="6858000"/>
          </a:xfrm>
          <a:prstGeom prst="triangle">
            <a:avLst>
              <a:gd name="adj" fmla="val 0"/>
            </a:avLst>
          </a:prstGeom>
          <a:gradFill>
            <a:gsLst>
              <a:gs pos="0">
                <a:srgbClr val="005360"/>
              </a:gs>
              <a:gs pos="47000">
                <a:srgbClr val="005360"/>
              </a:gs>
              <a:gs pos="98000">
                <a:srgbClr val="BFF6FF">
                  <a:alpha val="9803"/>
                </a:srgbClr>
              </a:gs>
              <a:gs pos="100000">
                <a:srgbClr val="BFF6FF">
                  <a:alpha val="9803"/>
                </a:srgbClr>
              </a:gs>
            </a:gsLst>
            <a:lin ang="9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9"/>
          <p:cNvSpPr/>
          <p:nvPr/>
        </p:nvSpPr>
        <p:spPr>
          <a:xfrm rot="10800000" flipH="1">
            <a:off x="0" y="0"/>
            <a:ext cx="2628900" cy="6858000"/>
          </a:xfrm>
          <a:prstGeom prst="triangle">
            <a:avLst>
              <a:gd name="adj" fmla="val 0"/>
            </a:avLst>
          </a:prstGeom>
          <a:solidFill>
            <a:srgbClr val="5EB2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9"/>
          <p:cNvSpPr/>
          <p:nvPr/>
        </p:nvSpPr>
        <p:spPr>
          <a:xfrm>
            <a:off x="2356553" y="1727201"/>
            <a:ext cx="3416300" cy="3416300"/>
          </a:xfrm>
          <a:prstGeom prst="ellipse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"/>
          <p:cNvSpPr txBox="1">
            <a:spLocks noGrp="1"/>
          </p:cNvSpPr>
          <p:nvPr>
            <p:ph type="body" idx="1"/>
          </p:nvPr>
        </p:nvSpPr>
        <p:spPr>
          <a:xfrm>
            <a:off x="2671763" y="3657600"/>
            <a:ext cx="2781300" cy="896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title"/>
          </p:nvPr>
        </p:nvSpPr>
        <p:spPr>
          <a:xfrm>
            <a:off x="2671251" y="2452719"/>
            <a:ext cx="2773204" cy="1118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7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75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75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75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75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75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75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5360"/>
            </a:gs>
            <a:gs pos="47000">
              <a:srgbClr val="005360"/>
            </a:gs>
            <a:gs pos="98000">
              <a:srgbClr val="BFF6FF">
                <a:alpha val="9803"/>
              </a:srgbClr>
            </a:gs>
            <a:gs pos="100000">
              <a:srgbClr val="BFF6FF">
                <a:alpha val="9803"/>
              </a:srgbClr>
            </a:gs>
          </a:gsLst>
          <a:lin ang="9000021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5360"/>
            </a:gs>
            <a:gs pos="47000">
              <a:srgbClr val="005360"/>
            </a:gs>
            <a:gs pos="98000">
              <a:srgbClr val="BFF6FF">
                <a:alpha val="9803"/>
              </a:srgbClr>
            </a:gs>
            <a:gs pos="100000">
              <a:srgbClr val="BFF6FF">
                <a:alpha val="9803"/>
              </a:srgbClr>
            </a:gs>
          </a:gsLst>
          <a:lin ang="9000021" scaled="0"/>
        </a:gra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30.png"/><Relationship Id="rId5" Type="http://schemas.openxmlformats.org/officeDocument/2006/relationships/image" Target="../media/image13.png"/><Relationship Id="rId10" Type="http://schemas.openxmlformats.org/officeDocument/2006/relationships/image" Target="../media/image29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"/>
          <p:cNvSpPr txBox="1">
            <a:spLocks noGrp="1"/>
          </p:cNvSpPr>
          <p:nvPr>
            <p:ph type="title"/>
          </p:nvPr>
        </p:nvSpPr>
        <p:spPr>
          <a:xfrm>
            <a:off x="2077995" y="2194559"/>
            <a:ext cx="4019100" cy="22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3200"/>
              <a:buFont typeface="Arial"/>
              <a:buNone/>
            </a:pPr>
            <a:r>
              <a:rPr lang="es-CO" sz="2300" dirty="0">
                <a:solidFill>
                  <a:srgbClr val="5EB2AB"/>
                </a:solidFill>
              </a:rPr>
              <a:t>Implementación CEDI</a:t>
            </a:r>
            <a:br>
              <a:rPr lang="es-CO" sz="2300" dirty="0">
                <a:solidFill>
                  <a:srgbClr val="5EB2AB"/>
                </a:solidFill>
              </a:rPr>
            </a:br>
            <a:endParaRPr sz="2300" dirty="0">
              <a:solidFill>
                <a:srgbClr val="5EB2AB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3200"/>
              <a:buFont typeface="Arial"/>
              <a:buNone/>
            </a:pPr>
            <a:r>
              <a:rPr lang="es-CO" sz="2300" dirty="0">
                <a:solidFill>
                  <a:srgbClr val="5EB2AB"/>
                </a:solidFill>
              </a:rPr>
              <a:t>Productos </a:t>
            </a:r>
          </a:p>
        </p:txBody>
      </p:sp>
      <p:sp>
        <p:nvSpPr>
          <p:cNvPr id="37" name="Google Shape;37;p1"/>
          <p:cNvSpPr txBox="1">
            <a:spLocks noGrp="1"/>
          </p:cNvSpPr>
          <p:nvPr>
            <p:ph type="title"/>
          </p:nvPr>
        </p:nvSpPr>
        <p:spPr>
          <a:xfrm>
            <a:off x="6704851" y="3439200"/>
            <a:ext cx="4522500" cy="22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3200"/>
              <a:buFont typeface="Arial"/>
              <a:buNone/>
            </a:pPr>
            <a:r>
              <a:rPr lang="es-ES" sz="2300" b="1" dirty="0">
                <a:solidFill>
                  <a:srgbClr val="005360"/>
                </a:solidFill>
              </a:rPr>
              <a:t>Nombre del estudiante</a:t>
            </a:r>
            <a:endParaRPr sz="2300" b="1" dirty="0">
              <a:solidFill>
                <a:srgbClr val="0053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436098" y="337625"/>
            <a:ext cx="11197884" cy="156966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Alcance</a:t>
            </a:r>
            <a:endParaRPr sz="96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436098" y="2059685"/>
            <a:ext cx="11197800" cy="461624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400"/>
              <a:buFont typeface="Arial"/>
              <a:buChar char="•"/>
            </a:pPr>
            <a:r>
              <a:rPr lang="es-CO" sz="2400" b="0" i="0" u="none" strike="noStrike" cap="none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 “</a:t>
            </a:r>
            <a:r>
              <a:rPr lang="es-CO" sz="2400" b="1" i="0" u="none" strike="noStrike" cap="none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Centro de Distribución</a:t>
            </a:r>
            <a:r>
              <a:rPr lang="es-CO" sz="2400" b="0" i="0" u="none" strike="noStrike" cap="none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” es la instalación o espacio físico destinado para </a:t>
            </a:r>
            <a:r>
              <a:rPr lang="es-ES" sz="2400" b="0" i="0" u="none" strike="noStrike" cap="none" dirty="0" err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xxxxxxx</a:t>
            </a:r>
            <a:endParaRPr sz="3600" b="0" i="0" u="none" strike="noStrike" cap="none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 txBox="1"/>
          <p:nvPr/>
        </p:nvSpPr>
        <p:spPr>
          <a:xfrm>
            <a:off x="436098" y="337625"/>
            <a:ext cx="11197884" cy="156966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sz="96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436098" y="2059685"/>
            <a:ext cx="11197884" cy="2677616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Arial"/>
              <a:buChar char="•"/>
            </a:pPr>
            <a:r>
              <a:rPr lang="es-CO" sz="2800" b="0" i="0" u="none" strike="noStrike" cap="none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Almacenar, controlar, custodiar y despachar eficientemente </a:t>
            </a:r>
            <a:r>
              <a:rPr lang="es-ES" sz="2800" b="0" i="0" u="none" strike="noStrike" cap="none" dirty="0" err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Arial"/>
              <a:buChar char="•"/>
            </a:pPr>
            <a:r>
              <a:rPr lang="es-CO" sz="2800" b="0" i="0" u="none" strike="noStrike" cap="none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Preparar órdenes y facturación de acuerdo con los tiempos </a:t>
            </a:r>
            <a:r>
              <a:rPr lang="es-ES" sz="2800" b="0" i="0" u="none" strike="noStrike" cap="none" dirty="0" err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Arial"/>
              <a:buChar char="•"/>
            </a:pPr>
            <a:r>
              <a:rPr lang="es-CO" sz="2800" b="0" i="0" u="none" strike="noStrike" cap="none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Gestionar servicios para clientes externos e internos, buscando obtener una máxima </a:t>
            </a:r>
            <a:r>
              <a:rPr lang="es-CO" sz="2800" b="0" i="0" u="none" strike="noStrike" cap="none" dirty="0" err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xxxx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 txBox="1"/>
          <p:nvPr/>
        </p:nvSpPr>
        <p:spPr>
          <a:xfrm>
            <a:off x="436098" y="337625"/>
            <a:ext cx="11197884" cy="156966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Especificaciones</a:t>
            </a:r>
            <a:endParaRPr sz="96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4"/>
          <p:cNvPicPr preferRelativeResize="0"/>
          <p:nvPr/>
        </p:nvPicPr>
        <p:blipFill rotWithShape="1">
          <a:blip r:embed="rId3">
            <a:alphaModFix/>
          </a:blip>
          <a:srcRect l="2300" t="3141" r="2944" b="2967"/>
          <a:stretch/>
        </p:blipFill>
        <p:spPr>
          <a:xfrm>
            <a:off x="436100" y="2059675"/>
            <a:ext cx="5562400" cy="385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4"/>
          <p:cNvPicPr preferRelativeResize="0"/>
          <p:nvPr/>
        </p:nvPicPr>
        <p:blipFill rotWithShape="1">
          <a:blip r:embed="rId4">
            <a:alphaModFix/>
          </a:blip>
          <a:srcRect r="5151"/>
          <a:stretch/>
        </p:blipFill>
        <p:spPr>
          <a:xfrm>
            <a:off x="6150146" y="2321295"/>
            <a:ext cx="5483836" cy="301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e1384e62ca_0_25"/>
          <p:cNvSpPr txBox="1"/>
          <p:nvPr/>
        </p:nvSpPr>
        <p:spPr>
          <a:xfrm>
            <a:off x="436098" y="337625"/>
            <a:ext cx="11197800" cy="1569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Especificaciones</a:t>
            </a:r>
            <a:endParaRPr sz="96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ge1384e62ca_0_25"/>
          <p:cNvPicPr preferRelativeResize="0"/>
          <p:nvPr/>
        </p:nvPicPr>
        <p:blipFill rotWithShape="1">
          <a:blip r:embed="rId3">
            <a:alphaModFix/>
          </a:blip>
          <a:srcRect l="5171" t="11024" r="4109"/>
          <a:stretch/>
        </p:blipFill>
        <p:spPr>
          <a:xfrm>
            <a:off x="2699300" y="2010550"/>
            <a:ext cx="7260546" cy="484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"/>
          <p:cNvSpPr txBox="1"/>
          <p:nvPr/>
        </p:nvSpPr>
        <p:spPr>
          <a:xfrm>
            <a:off x="436098" y="337625"/>
            <a:ext cx="11197884" cy="1200329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Sistema de almacenamiento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 txBox="1"/>
          <p:nvPr/>
        </p:nvSpPr>
        <p:spPr>
          <a:xfrm>
            <a:off x="436100" y="1663125"/>
            <a:ext cx="11197800" cy="3062336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1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Estantería dinámica (Pallet </a:t>
            </a:r>
            <a:r>
              <a:rPr lang="es-CO" sz="2100" dirty="0" err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Flow</a:t>
            </a:r>
            <a:r>
              <a:rPr lang="es-CO" sz="21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1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CO" sz="21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Perfecta rotación de las estibas (sistema FIFO). Ahorro de espacio y tiempo en la manipulación de las estibas. Eliminación de interferencias de paso. Máxima capacidad.</a:t>
            </a:r>
            <a:endParaRPr sz="21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s-CO" sz="21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Sistema idóneo para bodegas de productos perecederos de gran rotación, así como productos de gran consumo con un flujo continuo.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5"/>
          <p:cNvPicPr preferRelativeResize="0"/>
          <p:nvPr/>
        </p:nvPicPr>
        <p:blipFill rotWithShape="1">
          <a:blip r:embed="rId3">
            <a:alphaModFix/>
          </a:blip>
          <a:srcRect t="5615"/>
          <a:stretch/>
        </p:blipFill>
        <p:spPr>
          <a:xfrm>
            <a:off x="436100" y="3804596"/>
            <a:ext cx="4316009" cy="290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6450" y="3831825"/>
            <a:ext cx="6647524" cy="26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/>
          <p:nvPr/>
        </p:nvSpPr>
        <p:spPr>
          <a:xfrm>
            <a:off x="436098" y="337625"/>
            <a:ext cx="11197884" cy="830997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8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Línea de productos y tipo de mercancías</a:t>
            </a:r>
            <a:endParaRPr sz="48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 txBox="1"/>
          <p:nvPr/>
        </p:nvSpPr>
        <p:spPr>
          <a:xfrm>
            <a:off x="767024" y="1987239"/>
            <a:ext cx="5115616" cy="523220"/>
          </a:xfrm>
          <a:prstGeom prst="rect">
            <a:avLst/>
          </a:prstGeom>
          <a:solidFill>
            <a:srgbClr val="A0EB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D4741"/>
              </a:buClr>
              <a:buSzPts val="2800"/>
              <a:buFont typeface="Arial"/>
              <a:buChar char="•"/>
            </a:pPr>
            <a:r>
              <a:rPr lang="es-CO" sz="2800" b="0" i="0" u="none" strike="noStrike" cap="none">
                <a:solidFill>
                  <a:srgbClr val="0D4741"/>
                </a:solidFill>
                <a:latin typeface="Calibri"/>
                <a:ea typeface="Calibri"/>
                <a:cs typeface="Calibri"/>
                <a:sym typeface="Calibri"/>
              </a:rPr>
              <a:t>Guantes, Tapabocas, Alcohol</a:t>
            </a:r>
            <a:endParaRPr sz="2800" b="0" i="0" u="none" strike="noStrike" cap="none">
              <a:solidFill>
                <a:srgbClr val="0D47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 txBox="1"/>
          <p:nvPr/>
        </p:nvSpPr>
        <p:spPr>
          <a:xfrm>
            <a:off x="767024" y="3065723"/>
            <a:ext cx="5115616" cy="523220"/>
          </a:xfrm>
          <a:prstGeom prst="rect">
            <a:avLst/>
          </a:prstGeom>
          <a:solidFill>
            <a:srgbClr val="A0EB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 dirty="0">
                <a:solidFill>
                  <a:srgbClr val="005360"/>
                </a:solidFill>
                <a:latin typeface="Calibri"/>
                <a:ea typeface="Calibri"/>
                <a:cs typeface="Calibri"/>
                <a:sym typeface="Calibri"/>
              </a:rPr>
              <a:t>Tipo de mercancía</a:t>
            </a:r>
            <a:endParaRPr sz="2800" b="0" i="0" u="none" strike="noStrike" cap="none" dirty="0">
              <a:solidFill>
                <a:srgbClr val="0053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6"/>
          <p:cNvSpPr txBox="1"/>
          <p:nvPr/>
        </p:nvSpPr>
        <p:spPr>
          <a:xfrm>
            <a:off x="6035040" y="3060616"/>
            <a:ext cx="5115616" cy="523220"/>
          </a:xfrm>
          <a:prstGeom prst="rect">
            <a:avLst/>
          </a:prstGeom>
          <a:solidFill>
            <a:srgbClr val="A0EB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>
                <a:solidFill>
                  <a:srgbClr val="005360"/>
                </a:solidFill>
                <a:latin typeface="Calibri"/>
                <a:ea typeface="Calibri"/>
                <a:cs typeface="Calibri"/>
                <a:sym typeface="Calibri"/>
              </a:rPr>
              <a:t>Empaque</a:t>
            </a:r>
            <a:endParaRPr sz="2800" b="0" i="0" u="none" strike="noStrike" cap="none">
              <a:solidFill>
                <a:srgbClr val="0053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 txBox="1"/>
          <p:nvPr/>
        </p:nvSpPr>
        <p:spPr>
          <a:xfrm>
            <a:off x="767024" y="3723173"/>
            <a:ext cx="5115616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Guantes</a:t>
            </a:r>
            <a:endParaRPr sz="28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6"/>
          <p:cNvSpPr txBox="1"/>
          <p:nvPr/>
        </p:nvSpPr>
        <p:spPr>
          <a:xfrm>
            <a:off x="767024" y="4375516"/>
            <a:ext cx="5115616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Tapabocas</a:t>
            </a:r>
            <a:endParaRPr sz="28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"/>
          <p:cNvSpPr txBox="1"/>
          <p:nvPr/>
        </p:nvSpPr>
        <p:spPr>
          <a:xfrm>
            <a:off x="767024" y="5035815"/>
            <a:ext cx="5115616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Alcohol</a:t>
            </a:r>
            <a:endParaRPr sz="28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/>
          <p:cNvSpPr txBox="1"/>
          <p:nvPr/>
        </p:nvSpPr>
        <p:spPr>
          <a:xfrm>
            <a:off x="6035040" y="3723173"/>
            <a:ext cx="5115616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Caja*100 </a:t>
            </a:r>
            <a:r>
              <a:rPr lang="es-CO" sz="2800" b="0" i="0" u="none" strike="noStrike" cap="none" dirty="0" err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uni</a:t>
            </a:r>
            <a:r>
              <a:rPr lang="es-CO" sz="2800" b="0" i="0" u="none" strike="noStrike" cap="none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– Caja de 12 cajas</a:t>
            </a:r>
            <a:endParaRPr sz="2800" b="0" i="0" u="none" strike="noStrike" cap="none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"/>
          <p:cNvSpPr txBox="1"/>
          <p:nvPr/>
        </p:nvSpPr>
        <p:spPr>
          <a:xfrm>
            <a:off x="6035040" y="4375516"/>
            <a:ext cx="5115616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Caja*50 uni – Caja de 24 cajas</a:t>
            </a:r>
            <a:endParaRPr sz="28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6"/>
          <p:cNvSpPr txBox="1"/>
          <p:nvPr/>
        </p:nvSpPr>
        <p:spPr>
          <a:xfrm>
            <a:off x="6035040" y="5035815"/>
            <a:ext cx="5115616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0" i="0" u="none" strike="noStrike" cap="none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Caja * 6, 12, 24 unidades</a:t>
            </a:r>
            <a:endParaRPr sz="28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0fd920d59_0_4"/>
          <p:cNvSpPr txBox="1"/>
          <p:nvPr/>
        </p:nvSpPr>
        <p:spPr>
          <a:xfrm>
            <a:off x="436098" y="337625"/>
            <a:ext cx="11197800" cy="8310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Perfiles administrativos</a:t>
            </a:r>
            <a:endParaRPr sz="48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e0fd920d59_0_4"/>
          <p:cNvSpPr txBox="1"/>
          <p:nvPr/>
        </p:nvSpPr>
        <p:spPr>
          <a:xfrm>
            <a:off x="767024" y="1617923"/>
            <a:ext cx="5115600" cy="523200"/>
          </a:xfrm>
          <a:prstGeom prst="rect">
            <a:avLst/>
          </a:prstGeom>
          <a:solidFill>
            <a:srgbClr val="A0EB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5360"/>
                </a:solidFill>
                <a:latin typeface="Calibri"/>
                <a:ea typeface="Calibri"/>
                <a:cs typeface="Calibri"/>
                <a:sym typeface="Calibri"/>
              </a:rPr>
              <a:t>Cargo</a:t>
            </a:r>
            <a:endParaRPr sz="2800" b="0" i="0" u="none" strike="noStrike" cap="none">
              <a:solidFill>
                <a:srgbClr val="0053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e0fd920d59_0_4"/>
          <p:cNvSpPr txBox="1"/>
          <p:nvPr/>
        </p:nvSpPr>
        <p:spPr>
          <a:xfrm>
            <a:off x="6035040" y="1612816"/>
            <a:ext cx="5115600" cy="523200"/>
          </a:xfrm>
          <a:prstGeom prst="rect">
            <a:avLst/>
          </a:prstGeom>
          <a:solidFill>
            <a:srgbClr val="A0EB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5360"/>
                </a:solidFill>
                <a:latin typeface="Calibri"/>
                <a:ea typeface="Calibri"/>
                <a:cs typeface="Calibri"/>
                <a:sym typeface="Calibri"/>
              </a:rPr>
              <a:t>Rol</a:t>
            </a:r>
            <a:endParaRPr sz="2800" b="0" i="0" u="none" strike="noStrike" cap="none">
              <a:solidFill>
                <a:srgbClr val="0053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e0fd920d59_0_4"/>
          <p:cNvSpPr txBox="1"/>
          <p:nvPr/>
        </p:nvSpPr>
        <p:spPr>
          <a:xfrm>
            <a:off x="6035050" y="2264250"/>
            <a:ext cx="4569300" cy="1816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Coordinar funciones y responsabilidades para un adecuado funcionamiento del cedi.</a:t>
            </a:r>
            <a:endParaRPr sz="21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e0fd920d59_0_4"/>
          <p:cNvSpPr txBox="1"/>
          <p:nvPr/>
        </p:nvSpPr>
        <p:spPr>
          <a:xfrm>
            <a:off x="6035050" y="4208675"/>
            <a:ext cx="4569300" cy="1816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Vigilancia y control de existencias, gestión de pedidos, sobrantes o devoluciones</a:t>
            </a:r>
            <a:endParaRPr sz="21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e0fd920d59_0_4"/>
          <p:cNvSpPr txBox="1"/>
          <p:nvPr/>
        </p:nvSpPr>
        <p:spPr>
          <a:xfrm>
            <a:off x="1010475" y="2427050"/>
            <a:ext cx="4238400" cy="523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Jefe de bodega</a:t>
            </a:r>
            <a:endParaRPr sz="21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e0fd920d59_0_4"/>
          <p:cNvSpPr txBox="1"/>
          <p:nvPr/>
        </p:nvSpPr>
        <p:spPr>
          <a:xfrm>
            <a:off x="1010475" y="4208675"/>
            <a:ext cx="4238400" cy="523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Analista de inventario</a:t>
            </a:r>
            <a:endParaRPr sz="21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6f11cf660_0_0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Equipamiento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gb6f11cf660_0_0"/>
          <p:cNvPicPr preferRelativeResize="0"/>
          <p:nvPr/>
        </p:nvPicPr>
        <p:blipFill rotWithShape="1">
          <a:blip r:embed="rId3">
            <a:alphaModFix/>
          </a:blip>
          <a:srcRect l="46724" t="19806" r="22317" b="11251"/>
          <a:stretch/>
        </p:blipFill>
        <p:spPr>
          <a:xfrm>
            <a:off x="3108950" y="1763100"/>
            <a:ext cx="3231751" cy="404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b6f11cf660_0_0"/>
          <p:cNvPicPr preferRelativeResize="0"/>
          <p:nvPr/>
        </p:nvPicPr>
        <p:blipFill rotWithShape="1">
          <a:blip r:embed="rId4">
            <a:alphaModFix/>
          </a:blip>
          <a:srcRect l="18496" t="1935" r="20896" b="30638"/>
          <a:stretch/>
        </p:blipFill>
        <p:spPr>
          <a:xfrm>
            <a:off x="9241225" y="1675825"/>
            <a:ext cx="2601900" cy="404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b6f11cf660_0_0"/>
          <p:cNvSpPr txBox="1"/>
          <p:nvPr/>
        </p:nvSpPr>
        <p:spPr>
          <a:xfrm>
            <a:off x="496800" y="1763100"/>
            <a:ext cx="2673000" cy="4294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Apiladores Manuales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De traccion y elevacion manual. Es un vehículo de carga y transporte de corta distancia que se utiliza principalmente en almacenes y estanterías de paletización para colocar mercancía y transportarla a corta distancia</a:t>
            </a:r>
            <a:endParaRPr sz="21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b6f11cf660_0_0"/>
          <p:cNvSpPr txBox="1"/>
          <p:nvPr/>
        </p:nvSpPr>
        <p:spPr>
          <a:xfrm>
            <a:off x="6639325" y="1651550"/>
            <a:ext cx="2601900" cy="40944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Carretilla SubeEscaleras 200Kg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Carga: 200 kg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Ruedas: Goma -6 por lado: Ø 16,5 cm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Altura: 116 cm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Pala fija: 17x47cm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Pala plegable: 39x34cm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Material: Acero</a:t>
            </a:r>
            <a:endParaRPr sz="21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b6f11cf660_0_8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Equipamiento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gb6f11cf660_0_8"/>
          <p:cNvPicPr preferRelativeResize="0"/>
          <p:nvPr/>
        </p:nvPicPr>
        <p:blipFill rotWithShape="1">
          <a:blip r:embed="rId3">
            <a:alphaModFix/>
          </a:blip>
          <a:srcRect l="9214"/>
          <a:stretch/>
        </p:blipFill>
        <p:spPr>
          <a:xfrm>
            <a:off x="436100" y="1690625"/>
            <a:ext cx="6951525" cy="410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b6f11cf660_0_8"/>
          <p:cNvSpPr txBox="1"/>
          <p:nvPr/>
        </p:nvSpPr>
        <p:spPr>
          <a:xfrm>
            <a:off x="7669100" y="1690625"/>
            <a:ext cx="3964800" cy="42228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Transpaleta eléctrica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La capacidad máxima es de 1.600 kg con elevación inicial y de 800 kg en elevación de mástil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Permiten desplazar cargas pesadas sin apenas esfuerzo.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Permite al trabajador moverse a mayores distancias y con menos descansos, elevando la productividad.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6f11cf660_0_33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Equipamiento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b6f11cf660_0_33"/>
          <p:cNvSpPr txBox="1"/>
          <p:nvPr/>
        </p:nvSpPr>
        <p:spPr>
          <a:xfrm>
            <a:off x="5969775" y="1690625"/>
            <a:ext cx="5226300" cy="4633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Carretilla retráctil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En el mercado podríamos encontrar carretillas de este tipo que pueden subir la carga </a:t>
            </a:r>
            <a:r>
              <a:rPr lang="es-CO" sz="2100" b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hasta los 13,5 metros</a:t>
            </a: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esta carretilla es ideal para espacios estrechos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CO" sz="21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se puede manipular en diferentes direcciones. Dependiendo del modelo puede cargar con más o menos peso pero a modo general las ligeras pueden cargar hasta 1.200 Kg y las más potentes hasta 2.500 kg.</a:t>
            </a:r>
            <a:endParaRPr sz="21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sz="1350">
              <a:solidFill>
                <a:srgbClr val="333333"/>
              </a:solidFill>
            </a:endParaRPr>
          </a:p>
        </p:txBody>
      </p:sp>
      <p:pic>
        <p:nvPicPr>
          <p:cNvPr id="128" name="Google Shape;128;gb6f11cf660_0_33"/>
          <p:cNvPicPr preferRelativeResize="0"/>
          <p:nvPr/>
        </p:nvPicPr>
        <p:blipFill rotWithShape="1">
          <a:blip r:embed="rId3">
            <a:alphaModFix/>
          </a:blip>
          <a:srcRect l="16658" r="31832"/>
          <a:stretch/>
        </p:blipFill>
        <p:spPr>
          <a:xfrm>
            <a:off x="1771300" y="1690625"/>
            <a:ext cx="3674225" cy="475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Tipos de producto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700" y="1728575"/>
            <a:ext cx="3235725" cy="31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7"/>
          <p:cNvPicPr preferRelativeResize="0"/>
          <p:nvPr/>
        </p:nvPicPr>
        <p:blipFill rotWithShape="1">
          <a:blip r:embed="rId4">
            <a:alphaModFix/>
          </a:blip>
          <a:srcRect l="13830"/>
          <a:stretch/>
        </p:blipFill>
        <p:spPr>
          <a:xfrm>
            <a:off x="4297050" y="2449275"/>
            <a:ext cx="3235725" cy="235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7"/>
          <p:cNvPicPr preferRelativeResize="0"/>
          <p:nvPr/>
        </p:nvPicPr>
        <p:blipFill rotWithShape="1">
          <a:blip r:embed="rId5">
            <a:alphaModFix/>
          </a:blip>
          <a:srcRect l="25322" r="23437"/>
          <a:stretch/>
        </p:blipFill>
        <p:spPr>
          <a:xfrm>
            <a:off x="8449671" y="1561700"/>
            <a:ext cx="1201150" cy="235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69875" y="3914750"/>
            <a:ext cx="1996425" cy="266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7"/>
          <p:cNvPicPr preferRelativeResize="0"/>
          <p:nvPr/>
        </p:nvPicPr>
        <p:blipFill rotWithShape="1">
          <a:blip r:embed="rId7">
            <a:alphaModFix/>
          </a:blip>
          <a:srcRect l="15958" r="16418"/>
          <a:stretch/>
        </p:blipFill>
        <p:spPr>
          <a:xfrm>
            <a:off x="10094000" y="1587888"/>
            <a:ext cx="1539900" cy="22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9467475" y="6114950"/>
            <a:ext cx="1201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latin typeface="Calibri"/>
                <a:ea typeface="Calibri"/>
                <a:cs typeface="Calibri"/>
                <a:sym typeface="Calibri"/>
              </a:rPr>
              <a:t>3800 ml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 txBox="1"/>
          <p:nvPr/>
        </p:nvSpPr>
        <p:spPr>
          <a:xfrm>
            <a:off x="10263338" y="3394963"/>
            <a:ext cx="1201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latin typeface="Calibri"/>
                <a:ea typeface="Calibri"/>
                <a:cs typeface="Calibri"/>
                <a:sym typeface="Calibri"/>
              </a:rPr>
              <a:t>500 ml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8449638" y="3453075"/>
            <a:ext cx="1201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latin typeface="Calibri"/>
                <a:ea typeface="Calibri"/>
                <a:cs typeface="Calibri"/>
                <a:sym typeface="Calibri"/>
              </a:rPr>
              <a:t>1000 ml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 txBox="1"/>
          <p:nvPr/>
        </p:nvSpPr>
        <p:spPr>
          <a:xfrm>
            <a:off x="1124624" y="4947550"/>
            <a:ext cx="181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latin typeface="Calibri"/>
                <a:ea typeface="Calibri"/>
                <a:cs typeface="Calibri"/>
                <a:sym typeface="Calibri"/>
              </a:rPr>
              <a:t>Tallas S, M, L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4706024" y="5014850"/>
            <a:ext cx="181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latin typeface="Calibri"/>
                <a:ea typeface="Calibri"/>
                <a:cs typeface="Calibri"/>
                <a:sym typeface="Calibri"/>
              </a:rPr>
              <a:t>Única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6f11cf660_0_44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Estructura de códigos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gb6f11cf660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825" y="1859550"/>
            <a:ext cx="10429375" cy="29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6f11cf660_0_59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Presentaciones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gb6f11cf660_0_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200" y="1645100"/>
            <a:ext cx="10057325" cy="477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6f11cf660_0_76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Clasificación de productos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gb6f11cf660_0_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375" y="2229250"/>
            <a:ext cx="3235725" cy="31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b6f11cf660_0_76"/>
          <p:cNvPicPr preferRelativeResize="0"/>
          <p:nvPr/>
        </p:nvPicPr>
        <p:blipFill rotWithShape="1">
          <a:blip r:embed="rId4">
            <a:alphaModFix/>
          </a:blip>
          <a:srcRect l="13830"/>
          <a:stretch/>
        </p:blipFill>
        <p:spPr>
          <a:xfrm>
            <a:off x="4475525" y="3101725"/>
            <a:ext cx="3235725" cy="235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b6f11cf660_0_76"/>
          <p:cNvPicPr preferRelativeResize="0"/>
          <p:nvPr/>
        </p:nvPicPr>
        <p:blipFill rotWithShape="1">
          <a:blip r:embed="rId5">
            <a:alphaModFix/>
          </a:blip>
          <a:srcRect l="25322" r="23437"/>
          <a:stretch/>
        </p:blipFill>
        <p:spPr>
          <a:xfrm>
            <a:off x="8449671" y="1561700"/>
            <a:ext cx="1201150" cy="235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b6f11cf660_0_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38838" y="3938225"/>
            <a:ext cx="1996425" cy="266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b6f11cf660_0_76"/>
          <p:cNvPicPr preferRelativeResize="0"/>
          <p:nvPr/>
        </p:nvPicPr>
        <p:blipFill rotWithShape="1">
          <a:blip r:embed="rId7">
            <a:alphaModFix/>
          </a:blip>
          <a:srcRect l="15958" r="16418"/>
          <a:stretch/>
        </p:blipFill>
        <p:spPr>
          <a:xfrm>
            <a:off x="10094000" y="1587888"/>
            <a:ext cx="1539900" cy="22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b6f11cf660_0_76"/>
          <p:cNvSpPr txBox="1"/>
          <p:nvPr/>
        </p:nvSpPr>
        <p:spPr>
          <a:xfrm>
            <a:off x="1286425" y="2229250"/>
            <a:ext cx="972900" cy="600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3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33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b6f11cf660_0_76"/>
          <p:cNvSpPr txBox="1"/>
          <p:nvPr/>
        </p:nvSpPr>
        <p:spPr>
          <a:xfrm>
            <a:off x="4609875" y="3128850"/>
            <a:ext cx="972900" cy="600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3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sz="33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b6f11cf660_0_76"/>
          <p:cNvSpPr txBox="1"/>
          <p:nvPr/>
        </p:nvSpPr>
        <p:spPr>
          <a:xfrm>
            <a:off x="9450600" y="3625850"/>
            <a:ext cx="972900" cy="600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3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33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6f11cf660_0_65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Codificación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gb6f11cf660_0_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750" y="2133600"/>
            <a:ext cx="619125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b6f11cf660_0_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4000" y="1675450"/>
            <a:ext cx="5137850" cy="38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b6f11cf660_0_90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Unidades de medida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gb6f11cf660_0_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125" y="2211959"/>
            <a:ext cx="1917539" cy="1488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b6f11cf660_0_90"/>
          <p:cNvPicPr preferRelativeResize="0"/>
          <p:nvPr/>
        </p:nvPicPr>
        <p:blipFill rotWithShape="1">
          <a:blip r:embed="rId4">
            <a:alphaModFix/>
          </a:blip>
          <a:srcRect l="13830"/>
          <a:stretch/>
        </p:blipFill>
        <p:spPr>
          <a:xfrm>
            <a:off x="702715" y="3961596"/>
            <a:ext cx="1917539" cy="1109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b6f11cf660_0_90"/>
          <p:cNvPicPr preferRelativeResize="0"/>
          <p:nvPr/>
        </p:nvPicPr>
        <p:blipFill rotWithShape="1">
          <a:blip r:embed="rId5">
            <a:alphaModFix/>
          </a:blip>
          <a:srcRect l="25322" r="23437"/>
          <a:stretch/>
        </p:blipFill>
        <p:spPr>
          <a:xfrm>
            <a:off x="436100" y="5141577"/>
            <a:ext cx="711820" cy="1217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b6f11cf660_0_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60388" y="5141575"/>
            <a:ext cx="1183113" cy="137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b6f11cf660_0_90"/>
          <p:cNvPicPr preferRelativeResize="0"/>
          <p:nvPr/>
        </p:nvPicPr>
        <p:blipFill rotWithShape="1">
          <a:blip r:embed="rId7">
            <a:alphaModFix/>
          </a:blip>
          <a:srcRect l="15958" r="16418"/>
          <a:stretch/>
        </p:blipFill>
        <p:spPr>
          <a:xfrm>
            <a:off x="2443506" y="5241127"/>
            <a:ext cx="912568" cy="117861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b6f11cf660_0_90"/>
          <p:cNvSpPr txBox="1"/>
          <p:nvPr/>
        </p:nvSpPr>
        <p:spPr>
          <a:xfrm>
            <a:off x="702750" y="1779798"/>
            <a:ext cx="2184300" cy="954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Unidad 1 Unidad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b6f11cf660_0_90"/>
          <p:cNvSpPr txBox="1"/>
          <p:nvPr/>
        </p:nvSpPr>
        <p:spPr>
          <a:xfrm>
            <a:off x="4928975" y="1779798"/>
            <a:ext cx="2184300" cy="954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Unidad 2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Caja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b6f11cf660_0_90"/>
          <p:cNvSpPr txBox="1"/>
          <p:nvPr/>
        </p:nvSpPr>
        <p:spPr>
          <a:xfrm>
            <a:off x="9155200" y="1779798"/>
            <a:ext cx="2184300" cy="954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Unidad 3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Estiba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gb6f11cf660_0_90"/>
          <p:cNvPicPr preferRelativeResize="0"/>
          <p:nvPr/>
        </p:nvPicPr>
        <p:blipFill rotWithShape="1">
          <a:blip r:embed="rId8">
            <a:alphaModFix/>
          </a:blip>
          <a:srcRect l="10320" r="8988"/>
          <a:stretch/>
        </p:blipFill>
        <p:spPr>
          <a:xfrm>
            <a:off x="4525325" y="3348913"/>
            <a:ext cx="3019350" cy="233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b6f11cf660_0_90"/>
          <p:cNvPicPr preferRelativeResize="0"/>
          <p:nvPr/>
        </p:nvPicPr>
        <p:blipFill rotWithShape="1">
          <a:blip r:embed="rId9">
            <a:alphaModFix/>
          </a:blip>
          <a:srcRect t="17032" b="7836"/>
          <a:stretch/>
        </p:blipFill>
        <p:spPr>
          <a:xfrm>
            <a:off x="8180275" y="3110475"/>
            <a:ext cx="3741900" cy="2811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b6f11cf660_0_122"/>
          <p:cNvSpPr txBox="1"/>
          <p:nvPr/>
        </p:nvSpPr>
        <p:spPr>
          <a:xfrm>
            <a:off x="440850" y="625925"/>
            <a:ext cx="111978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Estrategias de almacenamiento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b6f11cf660_0_122"/>
          <p:cNvSpPr txBox="1"/>
          <p:nvPr/>
        </p:nvSpPr>
        <p:spPr>
          <a:xfrm>
            <a:off x="436098" y="1996835"/>
            <a:ext cx="11197800" cy="39711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Se aplicará el método FIFO (First in - First Out) PEPS (Primero en entrar-Primero en salir) 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Esta decisión es basada en la fecha de vencimiento de los dispositivos médicos ya que en promedio su vencimiento es de 2 a 3 años después de la fecha de fabricación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En los niveles superiores de las estanterías estarán ubicados los productos con la fecha de vencimiento más corta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651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6f11cf660_0_100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Estrategias de entrada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b6f11cf660_0_100"/>
          <p:cNvSpPr txBox="1"/>
          <p:nvPr/>
        </p:nvSpPr>
        <p:spPr>
          <a:xfrm>
            <a:off x="436098" y="2059685"/>
            <a:ext cx="11197800" cy="4402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Recepción técnica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Verificar con la orden de compra y la factura que lo recibido coincida con lo solicitado cuando llegue al almacén.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Verificar que los insumos coincidan con la cantidad, lote, fecha de vencimiento, registro INVIMA, laboratorio fabricante y condiciones técnicas indicadas en factura.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No se reciben productos con fecha de vencimiento inferior a un año a menos que lleguen con su respectiva carta de compromiso.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Informar al responsable del almacén para realizar devolución a proveedor de productos que no cumplan en caso de ser necesario.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e20d22f161_0_0"/>
          <p:cNvSpPr txBox="1"/>
          <p:nvPr/>
        </p:nvSpPr>
        <p:spPr>
          <a:xfrm>
            <a:off x="436098" y="337625"/>
            <a:ext cx="11197800" cy="12006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Estrategias de entrada</a:t>
            </a:r>
            <a:endParaRPr sz="72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e20d22f161_0_0"/>
          <p:cNvSpPr txBox="1"/>
          <p:nvPr/>
        </p:nvSpPr>
        <p:spPr>
          <a:xfrm>
            <a:off x="436098" y="2059685"/>
            <a:ext cx="11197800" cy="3540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Recepción administrativa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Ingresar la factura en el sistema de información.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Ingresar los productos para el control de lotes y fechas de vencimiento.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just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Reportar al proveedor de manera inmediata los sobrantes o averías detectadas durante el proceso.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e21a5ae700_0_1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PROCESOS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e21a5ae700_0_1"/>
          <p:cNvPicPr preferRelativeResize="0"/>
          <p:nvPr/>
        </p:nvPicPr>
        <p:blipFill rotWithShape="1">
          <a:blip r:embed="rId3">
            <a:alphaModFix/>
          </a:blip>
          <a:srcRect l="-12312" t="6319" r="41715" b="-6319"/>
          <a:stretch/>
        </p:blipFill>
        <p:spPr>
          <a:xfrm>
            <a:off x="8599475" y="1764600"/>
            <a:ext cx="3218524" cy="455914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e21a5ae700_0_1"/>
          <p:cNvSpPr txBox="1"/>
          <p:nvPr/>
        </p:nvSpPr>
        <p:spPr>
          <a:xfrm>
            <a:off x="436100" y="1450525"/>
            <a:ext cx="8969400" cy="5187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RECEPCION DE MERCANCIA</a:t>
            </a:r>
            <a:endParaRPr sz="2800" b="1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5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Conjunto de actividades enfocadas a la admisión de los transportadores con el fin de lograr una entrega efectiva. Para esto se deberán tener en cuenta los siguientes principios:</a:t>
            </a:r>
            <a:endParaRPr sz="25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500"/>
              <a:buFont typeface="Calibri"/>
              <a:buChar char="●"/>
            </a:pPr>
            <a:r>
              <a:rPr lang="es-CO" sz="25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Horario de recepcion de mercancia establecido mediante una cita asignada. (En casos de urgencias  se recibe en un horario adicional pactado previamente )</a:t>
            </a:r>
            <a:endParaRPr sz="25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500"/>
              <a:buFont typeface="Calibri"/>
              <a:buChar char="●"/>
            </a:pPr>
            <a:r>
              <a:rPr lang="es-CO" sz="25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Toda mercancía que llegue deberá contar con la respectiva orden de compra y factura. (Solo se recibirá con remisión en casos de imprevisto)</a:t>
            </a:r>
            <a:endParaRPr sz="25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500"/>
              <a:buFont typeface="Calibri"/>
              <a:buChar char="●"/>
            </a:pPr>
            <a:r>
              <a:rPr lang="es-CO" sz="25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El personal de bodega será el encargado de cumplir con las funciones ya mencionadas.</a:t>
            </a:r>
            <a:endParaRPr sz="25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651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e21a5ae700_0_14"/>
          <p:cNvSpPr txBox="1"/>
          <p:nvPr/>
        </p:nvSpPr>
        <p:spPr>
          <a:xfrm>
            <a:off x="436100" y="382475"/>
            <a:ext cx="111849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PROCESOS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e21a5ae700_0_14"/>
          <p:cNvSpPr txBox="1"/>
          <p:nvPr/>
        </p:nvSpPr>
        <p:spPr>
          <a:xfrm>
            <a:off x="520850" y="1617425"/>
            <a:ext cx="11015400" cy="4987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ALMACENAMIENTO</a:t>
            </a:r>
            <a:endParaRPr sz="2800" b="1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7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Una vez se aprueba el ingreso de la mercancía se llevará a cabo la adecuación de ésta para su correcto almacenaje de acuerdo  a las políticas establecidas por la empresa “ABC”</a:t>
            </a:r>
            <a:endParaRPr sz="27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700"/>
              <a:buFont typeface="Calibri"/>
              <a:buChar char="●"/>
            </a:pPr>
            <a:r>
              <a:rPr lang="es-CO" sz="27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Verificar que la totalidad de los insumos no presenten alteraciones físicas, averías y sistemas de seguridad preservados.</a:t>
            </a:r>
            <a:endParaRPr sz="27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700"/>
              <a:buFont typeface="Calibri"/>
              <a:buChar char="●"/>
            </a:pPr>
            <a:r>
              <a:rPr lang="es-CO" sz="27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De manera aleatoria se podrán realizar pruebas de calidad de los productos una vez recibidos.</a:t>
            </a:r>
            <a:endParaRPr sz="27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651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651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5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5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5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ge21a5ae700_0_14"/>
          <p:cNvPicPr preferRelativeResize="0"/>
          <p:nvPr/>
        </p:nvPicPr>
        <p:blipFill rotWithShape="1">
          <a:blip r:embed="rId3">
            <a:alphaModFix/>
          </a:blip>
          <a:srcRect l="6347" t="5580" r="8343" b="47008"/>
          <a:stretch/>
        </p:blipFill>
        <p:spPr>
          <a:xfrm>
            <a:off x="6310325" y="4537075"/>
            <a:ext cx="4566974" cy="194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e21a5ae700_0_8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PROCESOS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e21a5ae700_0_8"/>
          <p:cNvSpPr txBox="1"/>
          <p:nvPr/>
        </p:nvSpPr>
        <p:spPr>
          <a:xfrm>
            <a:off x="436100" y="1450525"/>
            <a:ext cx="11184900" cy="4401164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PREPARACIÓN DE PEDIDOS</a:t>
            </a:r>
            <a:endParaRPr sz="2800" b="1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Acondicionamiento de mercancía de la manera más eficaz para lograr un alto nivel de cumplimiento y satisfacción de los clientes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Recolección de órdenes de compra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Todas la ordenes de compra recibidas antes de las 12:00 serán despachadas el mismo día, de lo contrario serán gestionadas al siguiente día hábil.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En caso de no contar con la totalidad de la mercancía será necesario solicitar al cliente su aprobación para que el pedido sea despachado parcialmente.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e21a5ae700_0_20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PROCESOS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e21a5ae700_0_20"/>
          <p:cNvSpPr txBox="1"/>
          <p:nvPr/>
        </p:nvSpPr>
        <p:spPr>
          <a:xfrm>
            <a:off x="436100" y="1450525"/>
            <a:ext cx="11184900" cy="51411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REABASTECIMIENTO</a:t>
            </a:r>
            <a:endParaRPr sz="2800" b="1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Aunque el mercado es cambiante se deberán enfocar esfuerzos por mantener las existencias necesarias para cumplir con las necesidades de los clientes.</a:t>
            </a:r>
            <a:endParaRPr sz="27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700"/>
              <a:buFont typeface="Calibri"/>
              <a:buChar char="●"/>
            </a:pPr>
            <a:r>
              <a:rPr lang="es-CO" sz="2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Revisión periódica de los históricos de ventas  para establecer el punto de reorden</a:t>
            </a:r>
            <a:endParaRPr sz="27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700"/>
              <a:buFont typeface="Calibri"/>
              <a:buChar char="●"/>
            </a:pPr>
            <a:r>
              <a:rPr lang="es-CO" sz="2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Tener en cuenta el tiempo de entrega que tarda el proveedor en cumplir con lo solicitado</a:t>
            </a:r>
            <a:endParaRPr sz="27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700"/>
              <a:buFont typeface="Calibri"/>
              <a:buChar char="●"/>
            </a:pPr>
            <a:r>
              <a:rPr lang="es-CO" sz="2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Remitir los requerimientos al área de compras para satisfacer las necesidades de existencias en bodega.</a:t>
            </a:r>
            <a:endParaRPr sz="27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ge21a5ae700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9575" y="4779250"/>
            <a:ext cx="3866350" cy="181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e21a5ae700_0_26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PROCESOS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e21a5ae700_0_26"/>
          <p:cNvSpPr txBox="1"/>
          <p:nvPr/>
        </p:nvSpPr>
        <p:spPr>
          <a:xfrm>
            <a:off x="3124124" y="1616100"/>
            <a:ext cx="8873911" cy="4833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DEVOLUCIÓN</a:t>
            </a:r>
            <a:endParaRPr sz="2800" b="1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Se hace efectiva una vez la mercancía se encuentra de nuevo bajo nuestra custodia.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Estos productos serán depositados en una área adicional en la cual se deberá evaluar su estado y verificar el motivo de la devolución.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Reportar al proveedor la devolución para programar la recogida.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Una vez sea entregada la devolución a la transportadora encargada de la recolección se solicita la nota crédito correspondiente.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ge21a5ae700_0_26"/>
          <p:cNvPicPr preferRelativeResize="0"/>
          <p:nvPr/>
        </p:nvPicPr>
        <p:blipFill rotWithShape="1">
          <a:blip r:embed="rId3">
            <a:alphaModFix/>
          </a:blip>
          <a:srcRect r="49487"/>
          <a:stretch/>
        </p:blipFill>
        <p:spPr>
          <a:xfrm>
            <a:off x="436100" y="2678175"/>
            <a:ext cx="2459426" cy="213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e21a5ae700_0_32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PROCESOS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e21a5ae700_0_32"/>
          <p:cNvSpPr txBox="1"/>
          <p:nvPr/>
        </p:nvSpPr>
        <p:spPr>
          <a:xfrm>
            <a:off x="436100" y="1579900"/>
            <a:ext cx="11310300" cy="49380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ETIQUETA</a:t>
            </a:r>
            <a:endParaRPr sz="2800" b="1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Todas las cajas despachadas tendrán una etiqueta de 5x10cm en la cual se encontrará la siguiente información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Destino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Remesa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Unidades despachadas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Cliente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Dirección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Documento (factura)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800"/>
              <a:buFont typeface="Calibri"/>
              <a:buChar char="●"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Orden de compra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ge21a5ae700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3123" y="3097725"/>
            <a:ext cx="5591550" cy="29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e21a5ae700_0_51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CLASIFICACION DE AREAS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e21a5ae700_0_51"/>
          <p:cNvSpPr txBox="1"/>
          <p:nvPr/>
        </p:nvSpPr>
        <p:spPr>
          <a:xfrm>
            <a:off x="331450" y="4798950"/>
            <a:ext cx="11184900" cy="13854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Adicional a esto se encuentran las áreas de devoluciones y próximos vencimiento que será un área pasajera para la mercancía mientras la recoge el proveedor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ge21a5ae700_0_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475" y="1785900"/>
            <a:ext cx="8124825" cy="227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e21a5ae700_0_62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SECUENCIA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e21a5ae700_0_62"/>
          <p:cNvSpPr txBox="1"/>
          <p:nvPr/>
        </p:nvSpPr>
        <p:spPr>
          <a:xfrm>
            <a:off x="436100" y="1450525"/>
            <a:ext cx="11184900" cy="51567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El almacenamiento se deberá realizar de manera que primero sean ocupadas las estanterías superiores y finalmente las inferiores.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De esta misma manera deberá ser seleccionada la mercancía al momento de acondicionarse para su respectivo despacho.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ge21a5ae700_0_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7950" y="3490750"/>
            <a:ext cx="3652225" cy="283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e1384e62ca_0_7"/>
          <p:cNvSpPr txBox="1"/>
          <p:nvPr/>
        </p:nvSpPr>
        <p:spPr>
          <a:xfrm>
            <a:off x="436100" y="337625"/>
            <a:ext cx="11197800" cy="985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5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Maestro de partes</a:t>
            </a:r>
            <a:endParaRPr sz="5800" b="0" i="0" u="none" strike="noStrike" cap="none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ge1384e62ca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125" y="2211959"/>
            <a:ext cx="1917539" cy="1488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e1384e62ca_0_7"/>
          <p:cNvPicPr preferRelativeResize="0"/>
          <p:nvPr/>
        </p:nvPicPr>
        <p:blipFill rotWithShape="1">
          <a:blip r:embed="rId4">
            <a:alphaModFix/>
          </a:blip>
          <a:srcRect l="13830"/>
          <a:stretch/>
        </p:blipFill>
        <p:spPr>
          <a:xfrm>
            <a:off x="702715" y="3961596"/>
            <a:ext cx="1917539" cy="1109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e1384e62ca_0_7"/>
          <p:cNvPicPr preferRelativeResize="0"/>
          <p:nvPr/>
        </p:nvPicPr>
        <p:blipFill rotWithShape="1">
          <a:blip r:embed="rId5">
            <a:alphaModFix/>
          </a:blip>
          <a:srcRect l="25322" r="23437"/>
          <a:stretch/>
        </p:blipFill>
        <p:spPr>
          <a:xfrm>
            <a:off x="436100" y="5141577"/>
            <a:ext cx="711820" cy="1217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ge1384e62ca_0_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60388" y="5141575"/>
            <a:ext cx="1183113" cy="137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ge1384e62ca_0_7"/>
          <p:cNvPicPr preferRelativeResize="0"/>
          <p:nvPr/>
        </p:nvPicPr>
        <p:blipFill rotWithShape="1">
          <a:blip r:embed="rId7">
            <a:alphaModFix/>
          </a:blip>
          <a:srcRect l="15958" r="16418"/>
          <a:stretch/>
        </p:blipFill>
        <p:spPr>
          <a:xfrm>
            <a:off x="2443506" y="5241127"/>
            <a:ext cx="912568" cy="117861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e1384e62ca_0_7"/>
          <p:cNvSpPr txBox="1"/>
          <p:nvPr/>
        </p:nvSpPr>
        <p:spPr>
          <a:xfrm>
            <a:off x="436100" y="1429048"/>
            <a:ext cx="2184300" cy="523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Unidades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e1384e62ca_0_7"/>
          <p:cNvSpPr txBox="1"/>
          <p:nvPr/>
        </p:nvSpPr>
        <p:spPr>
          <a:xfrm>
            <a:off x="3442075" y="1429048"/>
            <a:ext cx="2184300" cy="954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Unidades * caja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e1384e62ca_0_7"/>
          <p:cNvSpPr txBox="1"/>
          <p:nvPr/>
        </p:nvSpPr>
        <p:spPr>
          <a:xfrm>
            <a:off x="9276575" y="1429048"/>
            <a:ext cx="2184300" cy="954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Cajas *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Estiba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ge1384e62ca_0_7"/>
          <p:cNvPicPr preferRelativeResize="0"/>
          <p:nvPr/>
        </p:nvPicPr>
        <p:blipFill rotWithShape="1">
          <a:blip r:embed="rId8">
            <a:alphaModFix/>
          </a:blip>
          <a:srcRect l="10320" r="8988"/>
          <a:stretch/>
        </p:blipFill>
        <p:spPr>
          <a:xfrm>
            <a:off x="3143800" y="2590249"/>
            <a:ext cx="2780849" cy="2150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ge1384e62ca_0_7"/>
          <p:cNvPicPr preferRelativeResize="0"/>
          <p:nvPr/>
        </p:nvPicPr>
        <p:blipFill rotWithShape="1">
          <a:blip r:embed="rId9">
            <a:alphaModFix/>
          </a:blip>
          <a:srcRect l="5062" t="17032" r="4382" b="7836"/>
          <a:stretch/>
        </p:blipFill>
        <p:spPr>
          <a:xfrm>
            <a:off x="9056600" y="2957475"/>
            <a:ext cx="2913125" cy="241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e1384e62ca_0_7"/>
          <p:cNvSpPr txBox="1"/>
          <p:nvPr/>
        </p:nvSpPr>
        <p:spPr>
          <a:xfrm>
            <a:off x="6359325" y="1429048"/>
            <a:ext cx="2184300" cy="9543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Cajas * tendido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ge1384e62ca_0_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18763" y="2859513"/>
            <a:ext cx="2780850" cy="261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e1384e62ca_0_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08474" y="4892837"/>
            <a:ext cx="2287377" cy="1812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e1384e62ca_0_0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Software y hardware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e1384e62ca_0_0"/>
          <p:cNvSpPr txBox="1"/>
          <p:nvPr/>
        </p:nvSpPr>
        <p:spPr>
          <a:xfrm>
            <a:off x="1332094" y="1526665"/>
            <a:ext cx="2184300" cy="523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Software</a:t>
            </a:r>
            <a:endParaRPr sz="28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e1384e62ca_0_0"/>
          <p:cNvSpPr txBox="1"/>
          <p:nvPr/>
        </p:nvSpPr>
        <p:spPr>
          <a:xfrm>
            <a:off x="8290896" y="1523991"/>
            <a:ext cx="2184300" cy="5232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Hardware</a:t>
            </a: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e1384e62ca_0_0"/>
          <p:cNvSpPr txBox="1"/>
          <p:nvPr/>
        </p:nvSpPr>
        <p:spPr>
          <a:xfrm>
            <a:off x="249382" y="2212140"/>
            <a:ext cx="4349725" cy="4316831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1800" dirty="0" err="1">
                <a:solidFill>
                  <a:srgbClr val="5EB2AB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Easy</a:t>
            </a:r>
            <a:r>
              <a:rPr lang="es-CO" sz="1800" dirty="0">
                <a:solidFill>
                  <a:srgbClr val="5EB2AB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WMS, integrado con ERP</a:t>
            </a:r>
            <a:endParaRPr sz="1800" dirty="0">
              <a:solidFill>
                <a:srgbClr val="5EB2AB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1800" dirty="0">
                <a:solidFill>
                  <a:srgbClr val="5EB2AB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Por la seguridad en la conservación de la información almacenada, la asignación rigurosa de stock a los pedidos siguiendo los criterios establecidos (FIFO, lote, caducidad, etc.) y la eliminación de errores.</a:t>
            </a:r>
          </a:p>
          <a:p>
            <a:pPr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es-CO" sz="1800" dirty="0">
                <a:solidFill>
                  <a:srgbClr val="5EB2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Sistemas ERP desglosan los silos de datos e integran la información obtenida en los diversos departamentos, de esta forma, ayudan a los directivos a extraer conocimientos, optimizar operaciones y mejorar la toma de decisiones.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e1384e62ca_0_0"/>
          <p:cNvSpPr txBox="1"/>
          <p:nvPr/>
        </p:nvSpPr>
        <p:spPr>
          <a:xfrm>
            <a:off x="7686352" y="2047191"/>
            <a:ext cx="4199711" cy="25839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EB2AB"/>
              </a:buClr>
              <a:buSzPts val="2400"/>
              <a:buFont typeface="Calibri"/>
              <a:buChar char="●"/>
            </a:pPr>
            <a:r>
              <a:rPr lang="es-CO" sz="24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Lectores código de barras.</a:t>
            </a:r>
            <a:endParaRPr sz="24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400"/>
              <a:buFont typeface="Calibri"/>
              <a:buChar char="●"/>
            </a:pPr>
            <a:r>
              <a:rPr lang="es-CO" sz="24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Equipos de computo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400"/>
              <a:buFont typeface="Calibri"/>
              <a:buChar char="●"/>
            </a:pPr>
            <a:r>
              <a:rPr lang="es-CO" sz="24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Almacenamiento en la nube</a:t>
            </a:r>
            <a:endParaRPr sz="24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400"/>
              <a:buFont typeface="Calibri"/>
              <a:buChar char="●"/>
            </a:pPr>
            <a:r>
              <a:rPr lang="es-CO" sz="24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Red inalámbrica</a:t>
            </a:r>
            <a:endParaRPr sz="24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400"/>
              <a:buFont typeface="Calibri"/>
              <a:buChar char="●"/>
            </a:pPr>
            <a:r>
              <a:rPr lang="es-CO" sz="24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Equipos de radio y voz</a:t>
            </a:r>
            <a:endParaRPr sz="24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EB2AB"/>
              </a:buClr>
              <a:buSzPts val="2400"/>
              <a:buFont typeface="Calibri"/>
              <a:buChar char="●"/>
            </a:pPr>
            <a:r>
              <a:rPr lang="es-CO" sz="2400" dirty="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Teléfonos celulares</a:t>
            </a:r>
            <a:endParaRPr sz="24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 dirty="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ge1384e62c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2475" y="2115663"/>
            <a:ext cx="1600509" cy="12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e1384e62ca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7350" y="3487275"/>
            <a:ext cx="2042694" cy="173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e1384e62ca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6573" y="5223100"/>
            <a:ext cx="1911000" cy="1274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e1384e62ca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9198" y="3665545"/>
            <a:ext cx="1042774" cy="209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ge1384e62ca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65925" y="5223096"/>
            <a:ext cx="2184000" cy="12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e1384e62ca_0_52"/>
          <p:cNvSpPr txBox="1"/>
          <p:nvPr/>
        </p:nvSpPr>
        <p:spPr>
          <a:xfrm>
            <a:off x="436100" y="185225"/>
            <a:ext cx="11310300" cy="1123500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700">
                <a:solidFill>
                  <a:srgbClr val="5EB2AB"/>
                </a:solidFill>
                <a:latin typeface="Calibri"/>
                <a:ea typeface="Calibri"/>
                <a:cs typeface="Calibri"/>
                <a:sym typeface="Calibri"/>
              </a:rPr>
              <a:t>Indicadores</a:t>
            </a:r>
            <a:endParaRPr sz="7200">
              <a:solidFill>
                <a:srgbClr val="5EB2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e1384e62ca_0_52"/>
          <p:cNvSpPr txBox="1"/>
          <p:nvPr/>
        </p:nvSpPr>
        <p:spPr>
          <a:xfrm>
            <a:off x="436100" y="1450525"/>
            <a:ext cx="11184900" cy="4673184"/>
          </a:xfrm>
          <a:prstGeom prst="rect">
            <a:avLst/>
          </a:prstGeom>
          <a:solidFill>
            <a:srgbClr val="0053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E8DF"/>
              </a:buClr>
              <a:buSzPts val="2800"/>
              <a:buFont typeface="Calibri"/>
              <a:buAutoNum type="arabicPeriod"/>
            </a:pPr>
            <a:r>
              <a:rPr lang="es-CO" sz="2800" dirty="0">
                <a:solidFill>
                  <a:srgbClr val="83E8DF"/>
                </a:solidFill>
                <a:latin typeface="Calibri"/>
                <a:ea typeface="Calibri"/>
                <a:cs typeface="Calibri"/>
                <a:sym typeface="Calibri"/>
              </a:rPr>
              <a:t>Nivel de cumplimiento en despachos</a:t>
            </a:r>
            <a:endParaRPr sz="2800" dirty="0">
              <a:solidFill>
                <a:srgbClr val="83E8D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E8DF"/>
              </a:buClr>
              <a:buSzPts val="2800"/>
              <a:buFont typeface="Calibri"/>
              <a:buAutoNum type="arabicPeriod"/>
            </a:pPr>
            <a:r>
              <a:rPr lang="es-CO" sz="2800" dirty="0">
                <a:solidFill>
                  <a:srgbClr val="83E8DF"/>
                </a:solidFill>
                <a:latin typeface="Calibri"/>
                <a:ea typeface="Calibri"/>
                <a:cs typeface="Calibri"/>
                <a:sym typeface="Calibri"/>
              </a:rPr>
              <a:t>Calidad de pedidos generados</a:t>
            </a:r>
            <a:endParaRPr sz="2800" dirty="0">
              <a:solidFill>
                <a:srgbClr val="83E8D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E8DF"/>
              </a:buClr>
              <a:buSzPts val="2800"/>
              <a:buFont typeface="Calibri"/>
              <a:buAutoNum type="arabicPeriod"/>
            </a:pPr>
            <a:r>
              <a:rPr lang="es-CO" sz="2800" dirty="0">
                <a:solidFill>
                  <a:srgbClr val="83E8DF"/>
                </a:solidFill>
                <a:latin typeface="Calibri"/>
                <a:ea typeface="Calibri"/>
                <a:cs typeface="Calibri"/>
                <a:sym typeface="Calibri"/>
              </a:rPr>
              <a:t>Rotación de mercancías</a:t>
            </a:r>
            <a:endParaRPr sz="2800" dirty="0">
              <a:solidFill>
                <a:srgbClr val="83E8D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E8DF"/>
              </a:buClr>
              <a:buSzPts val="2800"/>
              <a:buFont typeface="Calibri"/>
              <a:buAutoNum type="arabicPeriod"/>
            </a:pPr>
            <a:r>
              <a:rPr lang="es-CO" sz="2800" dirty="0">
                <a:solidFill>
                  <a:srgbClr val="83E8DF"/>
                </a:solidFill>
                <a:latin typeface="Calibri"/>
                <a:ea typeface="Calibri"/>
                <a:cs typeface="Calibri"/>
                <a:sym typeface="Calibri"/>
              </a:rPr>
              <a:t>Duración del inventario</a:t>
            </a:r>
            <a:endParaRPr sz="2800" dirty="0">
              <a:solidFill>
                <a:srgbClr val="83E8D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E8DF"/>
              </a:buClr>
              <a:buSzPts val="2800"/>
              <a:buFont typeface="Calibri"/>
              <a:buAutoNum type="arabicPeriod"/>
            </a:pPr>
            <a:r>
              <a:rPr lang="es-CO" sz="2800" dirty="0">
                <a:solidFill>
                  <a:srgbClr val="83E8DF"/>
                </a:solidFill>
                <a:latin typeface="Calibri"/>
                <a:ea typeface="Calibri"/>
                <a:cs typeface="Calibri"/>
                <a:sym typeface="Calibri"/>
              </a:rPr>
              <a:t>Inventario vencido, en mal estado u obsoleto</a:t>
            </a:r>
            <a:endParaRPr sz="2800" dirty="0">
              <a:solidFill>
                <a:srgbClr val="83E8D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E8DF"/>
              </a:buClr>
              <a:buSzPts val="2800"/>
              <a:buFont typeface="Calibri"/>
              <a:buAutoNum type="arabicPeriod"/>
            </a:pPr>
            <a:r>
              <a:rPr lang="es-CO" sz="2800" dirty="0">
                <a:solidFill>
                  <a:srgbClr val="83E8DF"/>
                </a:solidFill>
                <a:latin typeface="Calibri"/>
                <a:ea typeface="Calibri"/>
                <a:cs typeface="Calibri"/>
                <a:sym typeface="Calibri"/>
              </a:rPr>
              <a:t>Costos operación CEDI vs ventas</a:t>
            </a:r>
            <a:endParaRPr sz="2800" dirty="0">
              <a:solidFill>
                <a:srgbClr val="83E8D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E8DF"/>
              </a:buClr>
              <a:buSzPts val="2800"/>
              <a:buFont typeface="Calibri"/>
              <a:buAutoNum type="arabicPeriod"/>
            </a:pPr>
            <a:r>
              <a:rPr lang="es-CO" sz="2800" dirty="0">
                <a:solidFill>
                  <a:srgbClr val="83E8DF"/>
                </a:solidFill>
                <a:latin typeface="Calibri"/>
                <a:ea typeface="Calibri"/>
                <a:cs typeface="Calibri"/>
                <a:sym typeface="Calibri"/>
              </a:rPr>
              <a:t>Costos logísticos vs ventas</a:t>
            </a:r>
            <a:endParaRPr sz="2800" dirty="0">
              <a:solidFill>
                <a:srgbClr val="83E8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ge1384e62ca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4350" y="1585725"/>
            <a:ext cx="3722126" cy="389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10">
      <a:dk1>
        <a:srgbClr val="000000"/>
      </a:dk1>
      <a:lt1>
        <a:srgbClr val="FFFFFF"/>
      </a:lt1>
      <a:dk2>
        <a:srgbClr val="5F7174"/>
      </a:dk2>
      <a:lt2>
        <a:srgbClr val="CFF6CF"/>
      </a:lt2>
      <a:accent1>
        <a:srgbClr val="69888C"/>
      </a:accent1>
      <a:accent2>
        <a:srgbClr val="5F7174"/>
      </a:accent2>
      <a:accent3>
        <a:srgbClr val="A5E659"/>
      </a:accent3>
      <a:accent4>
        <a:srgbClr val="00A6C0"/>
      </a:accent4>
      <a:accent5>
        <a:srgbClr val="32D9CB"/>
      </a:accent5>
      <a:accent6>
        <a:srgbClr val="99ECE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1304</Words>
  <Application>Microsoft Office PowerPoint</Application>
  <PresentationFormat>Panorámica</PresentationFormat>
  <Paragraphs>198</Paragraphs>
  <Slides>31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31</vt:i4>
      </vt:variant>
    </vt:vector>
  </HeadingPairs>
  <TitlesOfParts>
    <vt:vector size="35" baseType="lpstr">
      <vt:lpstr>Arial</vt:lpstr>
      <vt:lpstr>Calibri</vt:lpstr>
      <vt:lpstr>Tema de Office</vt:lpstr>
      <vt:lpstr>1_Tema de Office</vt:lpstr>
      <vt:lpstr>Implementación CEDI  Productos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Implementación CEDI  Productos  Medicoquirurgicos Aseo y Limpieza</dc:title>
  <dc:creator>Oscar</dc:creator>
  <cp:lastModifiedBy>205</cp:lastModifiedBy>
  <cp:revision>7</cp:revision>
  <dcterms:created xsi:type="dcterms:W3CDTF">2021-06-17T18:30:52Z</dcterms:created>
  <dcterms:modified xsi:type="dcterms:W3CDTF">2023-09-07T12:41:47Z</dcterms:modified>
</cp:coreProperties>
</file>